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9D403-8F17-4FC0-8C0E-BDB80D9F72A7}" v="2" dt="2021-02-24T18:52:58.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BFF1C9-B6C0-4705-BCA6-8072416A683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6DA0E41-7BC0-46A3-A08B-909189E7D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F045705-0A59-4AA2-8335-1DCE378D6D15}"/>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5" name="Plassholder for bunntekst 4">
            <a:extLst>
              <a:ext uri="{FF2B5EF4-FFF2-40B4-BE49-F238E27FC236}">
                <a16:creationId xmlns:a16="http://schemas.microsoft.com/office/drawing/2014/main" id="{B0E5C927-031D-4C01-9CB2-3A9C97E9129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478A9CE-8A6C-41B7-9B07-EF032E3DD1AC}"/>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33063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CBB7B5-77C9-45A1-AB10-53644D7A7F2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670B67F-785A-403C-9FBD-5D8659CDAB6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C481F9A-3943-4BC6-9602-F40B93CF7773}"/>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5" name="Plassholder for bunntekst 4">
            <a:extLst>
              <a:ext uri="{FF2B5EF4-FFF2-40B4-BE49-F238E27FC236}">
                <a16:creationId xmlns:a16="http://schemas.microsoft.com/office/drawing/2014/main" id="{7092208B-CF03-46D2-BFF9-B3303DFE945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5E5ECB-00DD-47EA-96A6-1F5E87544817}"/>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249103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ED9BED0-8705-4B8F-A96D-26BCA0A5FE2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F6C265E-169A-4228-B69C-DEDF9ADE168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E715D54-B86F-4821-9A3E-E3CE8A29A9A9}"/>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5" name="Plassholder for bunntekst 4">
            <a:extLst>
              <a:ext uri="{FF2B5EF4-FFF2-40B4-BE49-F238E27FC236}">
                <a16:creationId xmlns:a16="http://schemas.microsoft.com/office/drawing/2014/main" id="{30CB2C9B-D66D-41FA-9FB9-EA23231C5E9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527B26-A17B-4A67-B05D-EE32E7FA2413}"/>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178830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EFCD0F-63B0-4F51-9248-E52B69325D3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3814F28-321B-4A6D-A31C-CE23EDA77A8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E7ED647-626E-4F36-AFA6-4ED9840A8A6D}"/>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5" name="Plassholder for bunntekst 4">
            <a:extLst>
              <a:ext uri="{FF2B5EF4-FFF2-40B4-BE49-F238E27FC236}">
                <a16:creationId xmlns:a16="http://schemas.microsoft.com/office/drawing/2014/main" id="{910CB4F6-7A14-4877-A7EE-B7D62D43F76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15FCFDC-75A3-4526-A533-76707D754407}"/>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91116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44E37C-DBB0-413B-92D3-BD49E7F7D72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3508F62-6F60-413C-BB5E-C94BA20CF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24BBEEA-BD05-4AF7-BE4A-B7CFF98BE480}"/>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5" name="Plassholder for bunntekst 4">
            <a:extLst>
              <a:ext uri="{FF2B5EF4-FFF2-40B4-BE49-F238E27FC236}">
                <a16:creationId xmlns:a16="http://schemas.microsoft.com/office/drawing/2014/main" id="{EADEE54F-10FE-49E8-BC6D-144DC1BE43C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26FF8F-D938-42D2-90D5-F60F310253BE}"/>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239763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8E233A-AB0A-405D-81D8-1872D315071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F60B94B-8CB4-4B03-8C96-3D524B8D515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D084AD4-8214-4E33-B52C-6EEE6609F8E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422A199-2743-4C6C-9067-1D5BEB1410E3}"/>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6" name="Plassholder for bunntekst 5">
            <a:extLst>
              <a:ext uri="{FF2B5EF4-FFF2-40B4-BE49-F238E27FC236}">
                <a16:creationId xmlns:a16="http://schemas.microsoft.com/office/drawing/2014/main" id="{5BD9168C-8CC1-473C-8257-91DE70708C4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2ACAAB7-8895-46D0-B13C-2C047108B901}"/>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106743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9B1DEA-6FA0-4D74-B759-C3E356E8C71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E64B2C0-C84D-4C77-97ED-26D19C030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91EC55C-497A-45C9-894B-F2797998CF0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A1ABD4D-0938-4BB9-BEE2-869E5D21D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6E4329A-6263-47DD-8AA1-9357FEA0E62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83C2CEB-3C94-4182-87DD-26E60ABAE402}"/>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8" name="Plassholder for bunntekst 7">
            <a:extLst>
              <a:ext uri="{FF2B5EF4-FFF2-40B4-BE49-F238E27FC236}">
                <a16:creationId xmlns:a16="http://schemas.microsoft.com/office/drawing/2014/main" id="{1542E2C9-BAD7-4684-910C-4BC8252460C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20541A1-0DB8-467A-8862-F3C81A85A88F}"/>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187444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AC0CB5-4B7C-4F5A-8963-187463DBF00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AB59735-E27D-44C3-A11D-ECACE207E534}"/>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4" name="Plassholder for bunntekst 3">
            <a:extLst>
              <a:ext uri="{FF2B5EF4-FFF2-40B4-BE49-F238E27FC236}">
                <a16:creationId xmlns:a16="http://schemas.microsoft.com/office/drawing/2014/main" id="{54071B29-42C7-4124-AEEF-6786D1537CF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34264AB-887E-4E79-BEAB-2424F965B976}"/>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83912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03D32DC-6393-4B89-B4C4-D11909A85C2C}"/>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3" name="Plassholder for bunntekst 2">
            <a:extLst>
              <a:ext uri="{FF2B5EF4-FFF2-40B4-BE49-F238E27FC236}">
                <a16:creationId xmlns:a16="http://schemas.microsoft.com/office/drawing/2014/main" id="{6B6C26FC-B7D3-46E5-B174-68BA5C31290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EA24789-9DFA-4B8A-B7B0-533FF2975CD5}"/>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294366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8B4286-08E2-4D81-BC38-876DECF9571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F7D1AB6-FB26-478C-94D5-BCD4EB603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5DFDAA8-A85B-41D8-A9FB-24626D946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AC4085C-50B0-4BE1-9C00-402E544580AE}"/>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6" name="Plassholder for bunntekst 5">
            <a:extLst>
              <a:ext uri="{FF2B5EF4-FFF2-40B4-BE49-F238E27FC236}">
                <a16:creationId xmlns:a16="http://schemas.microsoft.com/office/drawing/2014/main" id="{83C25B0F-7EE4-4549-874A-7DD13986244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CE32CAE-4EA8-43C9-9A4D-F4BFC8C7AF22}"/>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20845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E5393B-61C8-4799-96C0-8BE4665C1F8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2FF39F7-DCB2-42B1-AE9D-FEC18B71E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C1799F7-AD19-4389-B109-A8F5180DC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B39BCF9-D5B8-41BA-8A5F-1875A302230B}"/>
              </a:ext>
            </a:extLst>
          </p:cNvPr>
          <p:cNvSpPr>
            <a:spLocks noGrp="1"/>
          </p:cNvSpPr>
          <p:nvPr>
            <p:ph type="dt" sz="half" idx="10"/>
          </p:nvPr>
        </p:nvSpPr>
        <p:spPr/>
        <p:txBody>
          <a:bodyPr/>
          <a:lstStyle/>
          <a:p>
            <a:fld id="{994685C9-0140-44D0-91B7-66698ADA5223}" type="datetimeFigureOut">
              <a:rPr lang="nb-NO" smtClean="0"/>
              <a:t>12.03.2021</a:t>
            </a:fld>
            <a:endParaRPr lang="nb-NO"/>
          </a:p>
        </p:txBody>
      </p:sp>
      <p:sp>
        <p:nvSpPr>
          <p:cNvPr id="6" name="Plassholder for bunntekst 5">
            <a:extLst>
              <a:ext uri="{FF2B5EF4-FFF2-40B4-BE49-F238E27FC236}">
                <a16:creationId xmlns:a16="http://schemas.microsoft.com/office/drawing/2014/main" id="{24EAB159-B7F7-42CF-9F8E-F4A7BB13D76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0A586C3-4396-4567-A87E-71A88932E056}"/>
              </a:ext>
            </a:extLst>
          </p:cNvPr>
          <p:cNvSpPr>
            <a:spLocks noGrp="1"/>
          </p:cNvSpPr>
          <p:nvPr>
            <p:ph type="sldNum" sz="quarter" idx="12"/>
          </p:nvPr>
        </p:nvSpPr>
        <p:spPr/>
        <p:txBody>
          <a:bodyPr/>
          <a:lstStyle/>
          <a:p>
            <a:fld id="{53B96E04-33C8-4004-B6B2-C89469AF0A96}" type="slidenum">
              <a:rPr lang="nb-NO" smtClean="0"/>
              <a:t>‹#›</a:t>
            </a:fld>
            <a:endParaRPr lang="nb-NO"/>
          </a:p>
        </p:txBody>
      </p:sp>
    </p:spTree>
    <p:extLst>
      <p:ext uri="{BB962C8B-B14F-4D97-AF65-F5344CB8AC3E}">
        <p14:creationId xmlns:p14="http://schemas.microsoft.com/office/powerpoint/2010/main" val="301419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3312C11-E1AB-48B4-9B17-00C9DD83F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01E06BB-7031-4F7C-AC97-8DAF82D5D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F3CDDE4-6279-48D1-A9B1-CBBE6B694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685C9-0140-44D0-91B7-66698ADA5223}" type="datetimeFigureOut">
              <a:rPr lang="nb-NO" smtClean="0"/>
              <a:t>12.03.2021</a:t>
            </a:fld>
            <a:endParaRPr lang="nb-NO"/>
          </a:p>
        </p:txBody>
      </p:sp>
      <p:sp>
        <p:nvSpPr>
          <p:cNvPr id="5" name="Plassholder for bunntekst 4">
            <a:extLst>
              <a:ext uri="{FF2B5EF4-FFF2-40B4-BE49-F238E27FC236}">
                <a16:creationId xmlns:a16="http://schemas.microsoft.com/office/drawing/2014/main" id="{CD91CC8A-4F8C-467B-8812-A1501372A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8A92F2E-1B53-4C88-8291-410DB38D5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96E04-33C8-4004-B6B2-C89469AF0A96}" type="slidenum">
              <a:rPr lang="nb-NO" smtClean="0"/>
              <a:t>‹#›</a:t>
            </a:fld>
            <a:endParaRPr lang="nb-NO"/>
          </a:p>
        </p:txBody>
      </p:sp>
    </p:spTree>
    <p:extLst>
      <p:ext uri="{BB962C8B-B14F-4D97-AF65-F5344CB8AC3E}">
        <p14:creationId xmlns:p14="http://schemas.microsoft.com/office/powerpoint/2010/main" val="304896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avogtil.n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reload=9&amp;v=cPT9ptlTvHA"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D065D0-9F93-48C6-B37E-17390FDC3924}"/>
              </a:ext>
            </a:extLst>
          </p:cNvPr>
          <p:cNvSpPr>
            <a:spLocks noGrp="1"/>
          </p:cNvSpPr>
          <p:nvPr>
            <p:ph type="ctrTitle"/>
          </p:nvPr>
        </p:nvSpPr>
        <p:spPr/>
        <p:txBody>
          <a:bodyPr>
            <a:normAutofit/>
          </a:bodyPr>
          <a:lstStyle/>
          <a:p>
            <a:r>
              <a:rPr lang="nb-NO" sz="4800"/>
              <a:t>Informasjon om Av-og-til arbeidet i Gjesdal kommune</a:t>
            </a:r>
            <a:endParaRPr lang="nb-NO" sz="4800" dirty="0"/>
          </a:p>
        </p:txBody>
      </p:sp>
      <p:sp>
        <p:nvSpPr>
          <p:cNvPr id="3" name="Undertittel 2">
            <a:extLst>
              <a:ext uri="{FF2B5EF4-FFF2-40B4-BE49-F238E27FC236}">
                <a16:creationId xmlns:a16="http://schemas.microsoft.com/office/drawing/2014/main" id="{62474D96-C2DF-4EED-9692-3540B2579F05}"/>
              </a:ext>
            </a:extLst>
          </p:cNvPr>
          <p:cNvSpPr>
            <a:spLocks noGrp="1"/>
          </p:cNvSpPr>
          <p:nvPr>
            <p:ph type="subTitle" idx="1"/>
          </p:nvPr>
        </p:nvSpPr>
        <p:spPr/>
        <p:txBody>
          <a:bodyPr/>
          <a:lstStyle/>
          <a:p>
            <a:endParaRPr lang="nb-NO"/>
          </a:p>
          <a:p>
            <a:endParaRPr lang="nb-NO"/>
          </a:p>
          <a:p>
            <a:r>
              <a:rPr lang="nb-NO"/>
              <a:t>Kommunalt foreldreutvalg 24.02.21</a:t>
            </a:r>
            <a:endParaRPr lang="nb-NO" dirty="0"/>
          </a:p>
        </p:txBody>
      </p:sp>
      <p:pic>
        <p:nvPicPr>
          <p:cNvPr id="5" name="Bilde 4">
            <a:extLst>
              <a:ext uri="{FF2B5EF4-FFF2-40B4-BE49-F238E27FC236}">
                <a16:creationId xmlns:a16="http://schemas.microsoft.com/office/drawing/2014/main" id="{6BCB4A51-8E41-4150-897D-D524BAB31745}"/>
              </a:ext>
            </a:extLst>
          </p:cNvPr>
          <p:cNvPicPr>
            <a:picLocks noChangeAspect="1"/>
          </p:cNvPicPr>
          <p:nvPr/>
        </p:nvPicPr>
        <p:blipFill>
          <a:blip r:embed="rId2"/>
          <a:stretch>
            <a:fillRect/>
          </a:stretch>
        </p:blipFill>
        <p:spPr>
          <a:xfrm>
            <a:off x="9286875" y="0"/>
            <a:ext cx="2314576" cy="1858181"/>
          </a:xfrm>
          <a:prstGeom prst="rect">
            <a:avLst/>
          </a:prstGeom>
        </p:spPr>
      </p:pic>
    </p:spTree>
    <p:extLst>
      <p:ext uri="{BB962C8B-B14F-4D97-AF65-F5344CB8AC3E}">
        <p14:creationId xmlns:p14="http://schemas.microsoft.com/office/powerpoint/2010/main" val="341162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0EA3CD6-87B4-48DE-B068-54932FAE4310}"/>
              </a:ext>
            </a:extLst>
          </p:cNvPr>
          <p:cNvPicPr>
            <a:picLocks noChangeAspect="1"/>
          </p:cNvPicPr>
          <p:nvPr/>
        </p:nvPicPr>
        <p:blipFill>
          <a:blip r:embed="rId2"/>
          <a:stretch>
            <a:fillRect/>
          </a:stretch>
        </p:blipFill>
        <p:spPr>
          <a:xfrm>
            <a:off x="366712" y="238125"/>
            <a:ext cx="5367338" cy="1957388"/>
          </a:xfrm>
          <a:prstGeom prst="rect">
            <a:avLst/>
          </a:prstGeom>
        </p:spPr>
      </p:pic>
      <p:pic>
        <p:nvPicPr>
          <p:cNvPr id="6" name="Bilde 5">
            <a:extLst>
              <a:ext uri="{FF2B5EF4-FFF2-40B4-BE49-F238E27FC236}">
                <a16:creationId xmlns:a16="http://schemas.microsoft.com/office/drawing/2014/main" id="{E26BAA7D-E01A-41C1-8218-F16A33D353ED}"/>
              </a:ext>
            </a:extLst>
          </p:cNvPr>
          <p:cNvPicPr>
            <a:picLocks noChangeAspect="1"/>
          </p:cNvPicPr>
          <p:nvPr/>
        </p:nvPicPr>
        <p:blipFill>
          <a:blip r:embed="rId3"/>
          <a:stretch>
            <a:fillRect/>
          </a:stretch>
        </p:blipFill>
        <p:spPr>
          <a:xfrm>
            <a:off x="6881812" y="1585912"/>
            <a:ext cx="4391025" cy="4810125"/>
          </a:xfrm>
          <a:prstGeom prst="rect">
            <a:avLst/>
          </a:prstGeom>
        </p:spPr>
      </p:pic>
      <p:sp>
        <p:nvSpPr>
          <p:cNvPr id="7" name="TekstSylinder 6">
            <a:extLst>
              <a:ext uri="{FF2B5EF4-FFF2-40B4-BE49-F238E27FC236}">
                <a16:creationId xmlns:a16="http://schemas.microsoft.com/office/drawing/2014/main" id="{02AC3D9F-BD25-42DB-B777-13EF2C61FA01}"/>
              </a:ext>
            </a:extLst>
          </p:cNvPr>
          <p:cNvSpPr txBox="1"/>
          <p:nvPr/>
        </p:nvSpPr>
        <p:spPr>
          <a:xfrm>
            <a:off x="576262" y="2195513"/>
            <a:ext cx="5648325" cy="4062651"/>
          </a:xfrm>
          <a:prstGeom prst="rect">
            <a:avLst/>
          </a:prstGeom>
          <a:noFill/>
        </p:spPr>
        <p:txBody>
          <a:bodyPr wrap="square" rtlCol="0">
            <a:spAutoFit/>
          </a:bodyPr>
          <a:lstStyle/>
          <a:p>
            <a:r>
              <a:rPr lang="nb-NO" sz="2400" b="1" dirty="0"/>
              <a:t>Fakta: </a:t>
            </a:r>
          </a:p>
          <a:p>
            <a:pPr marL="285750" indent="-285750">
              <a:buFont typeface="Arial" panose="020B0604020202020204" pitchFamily="34" charset="0"/>
              <a:buChar char="•"/>
            </a:pPr>
            <a:r>
              <a:rPr lang="nb-NO" dirty="0"/>
              <a:t>Jobber med holdningsskapende arbeid for godt alkovett i samfunnet.</a:t>
            </a:r>
          </a:p>
          <a:p>
            <a:endParaRPr lang="nb-NO" dirty="0"/>
          </a:p>
          <a:p>
            <a:pPr marL="285750" indent="-285750">
              <a:buFont typeface="Arial" panose="020B0604020202020204" pitchFamily="34" charset="0"/>
              <a:buChar char="•"/>
            </a:pPr>
            <a:r>
              <a:rPr lang="nb-NO" dirty="0"/>
              <a:t>Arbeidet er rettet mot situasjoner der alkohol utgjør en særlig risiko eller kan være til ulempe for andre.</a:t>
            </a:r>
          </a:p>
          <a:p>
            <a:endParaRPr lang="nb-NO" dirty="0"/>
          </a:p>
          <a:p>
            <a:pPr marL="285750" indent="-285750">
              <a:buFont typeface="Arial" panose="020B0604020202020204" pitchFamily="34" charset="0"/>
              <a:buChar char="•"/>
            </a:pPr>
            <a:r>
              <a:rPr lang="nb-NO" dirty="0"/>
              <a:t>Bak Av-og-til står politiske partier, faglige- og frivillige organisasjoner.</a:t>
            </a:r>
          </a:p>
          <a:p>
            <a:endParaRPr lang="nb-NO" dirty="0"/>
          </a:p>
          <a:p>
            <a:pPr marL="285750" indent="-285750">
              <a:buFont typeface="Arial" panose="020B0604020202020204" pitchFamily="34" charset="0"/>
              <a:buChar char="•"/>
            </a:pPr>
            <a:r>
              <a:rPr lang="nb-NO" dirty="0"/>
              <a:t>Samarbeider lokalt med 60 kommuner over hele Norge.</a:t>
            </a:r>
          </a:p>
          <a:p>
            <a:endParaRPr lang="nb-NO" dirty="0"/>
          </a:p>
          <a:p>
            <a:pPr marL="285750" indent="-285750">
              <a:buFont typeface="Arial" panose="020B0604020202020204" pitchFamily="34" charset="0"/>
              <a:buChar char="•"/>
            </a:pPr>
            <a:r>
              <a:rPr lang="nb-NO" dirty="0"/>
              <a:t>Ble stiftet i 1981 som Alkokutt og skiftet navn til Av-og-til i 2007.</a:t>
            </a:r>
          </a:p>
        </p:txBody>
      </p:sp>
      <p:sp>
        <p:nvSpPr>
          <p:cNvPr id="11" name="TekstSylinder 10">
            <a:extLst>
              <a:ext uri="{FF2B5EF4-FFF2-40B4-BE49-F238E27FC236}">
                <a16:creationId xmlns:a16="http://schemas.microsoft.com/office/drawing/2014/main" id="{A742CF5E-54B1-456A-AF5E-7F7E31181489}"/>
              </a:ext>
            </a:extLst>
          </p:cNvPr>
          <p:cNvSpPr txBox="1"/>
          <p:nvPr/>
        </p:nvSpPr>
        <p:spPr>
          <a:xfrm>
            <a:off x="9001125" y="665738"/>
            <a:ext cx="2947987" cy="646331"/>
          </a:xfrm>
          <a:prstGeom prst="rect">
            <a:avLst/>
          </a:prstGeom>
          <a:noFill/>
        </p:spPr>
        <p:txBody>
          <a:bodyPr wrap="square" rtlCol="0">
            <a:spAutoFit/>
          </a:bodyPr>
          <a:lstStyle/>
          <a:p>
            <a:r>
              <a:rPr lang="nb-NO" dirty="0">
                <a:hlinkClick r:id="rId4"/>
              </a:rPr>
              <a:t>http://www.avogtil.no</a:t>
            </a:r>
            <a:endParaRPr lang="nb-NO" dirty="0"/>
          </a:p>
          <a:p>
            <a:endParaRPr lang="nb-NO" dirty="0"/>
          </a:p>
        </p:txBody>
      </p:sp>
    </p:spTree>
    <p:extLst>
      <p:ext uri="{BB962C8B-B14F-4D97-AF65-F5344CB8AC3E}">
        <p14:creationId xmlns:p14="http://schemas.microsoft.com/office/powerpoint/2010/main" val="111522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CAC51B1-4DA4-43C6-BD61-A793C266D2A7}"/>
              </a:ext>
            </a:extLst>
          </p:cNvPr>
          <p:cNvSpPr>
            <a:spLocks noGrp="1"/>
          </p:cNvSpPr>
          <p:nvPr>
            <p:ph type="title"/>
          </p:nvPr>
        </p:nvSpPr>
        <p:spPr>
          <a:xfrm>
            <a:off x="446154" y="276223"/>
            <a:ext cx="6572960" cy="1495425"/>
          </a:xfrm>
        </p:spPr>
        <p:txBody>
          <a:bodyPr>
            <a:normAutofit/>
          </a:bodyPr>
          <a:lstStyle/>
          <a:p>
            <a:r>
              <a:rPr lang="nb-NO" sz="3600" dirty="0"/>
              <a:t>Gjesdal er en Av-og-til kommune</a:t>
            </a:r>
          </a:p>
        </p:txBody>
      </p:sp>
      <p:sp>
        <p:nvSpPr>
          <p:cNvPr id="3" name="Plassholder for innhold 2">
            <a:extLst>
              <a:ext uri="{FF2B5EF4-FFF2-40B4-BE49-F238E27FC236}">
                <a16:creationId xmlns:a16="http://schemas.microsoft.com/office/drawing/2014/main" id="{DCBBB082-7FB4-42D4-BF6E-692B45B74AAA}"/>
              </a:ext>
            </a:extLst>
          </p:cNvPr>
          <p:cNvSpPr>
            <a:spLocks noGrp="1"/>
          </p:cNvSpPr>
          <p:nvPr>
            <p:ph idx="1"/>
          </p:nvPr>
        </p:nvSpPr>
        <p:spPr>
          <a:xfrm>
            <a:off x="446154" y="1771648"/>
            <a:ext cx="6572960" cy="3729034"/>
          </a:xfrm>
        </p:spPr>
        <p:txBody>
          <a:bodyPr>
            <a:normAutofit/>
          </a:bodyPr>
          <a:lstStyle/>
          <a:p>
            <a:pPr marL="0" indent="0">
              <a:buNone/>
            </a:pPr>
            <a:r>
              <a:rPr lang="nb-NO" sz="2000" b="1" dirty="0">
                <a:solidFill>
                  <a:srgbClr val="CC0000"/>
                </a:solidFill>
              </a:rPr>
              <a:t>SYNLIGGJØRE</a:t>
            </a:r>
          </a:p>
          <a:p>
            <a:pPr marL="0" indent="0">
              <a:buNone/>
            </a:pPr>
            <a:r>
              <a:rPr lang="nb-NO" sz="1900" dirty="0"/>
              <a:t>Gjesdal som Av-og-til kommune – rettet mot alle innbyggere.</a:t>
            </a:r>
          </a:p>
          <a:p>
            <a:pPr marL="0" indent="0">
              <a:buNone/>
            </a:pPr>
            <a:endParaRPr lang="nb-NO" sz="2000" b="1" dirty="0"/>
          </a:p>
          <a:p>
            <a:pPr marL="0" indent="0">
              <a:buNone/>
            </a:pPr>
            <a:r>
              <a:rPr lang="nb-NO" sz="2000" b="1" dirty="0">
                <a:solidFill>
                  <a:srgbClr val="CC0000"/>
                </a:solidFill>
              </a:rPr>
              <a:t>BRYTE TABU</a:t>
            </a:r>
          </a:p>
          <a:p>
            <a:pPr marL="0" indent="0">
              <a:buNone/>
            </a:pPr>
            <a:r>
              <a:rPr lang="nb-NO" sz="1900" dirty="0"/>
              <a:t>Legge til rette for at det snakkes om alkoholvett på ulike arenaer.</a:t>
            </a:r>
          </a:p>
          <a:p>
            <a:pPr marL="0" indent="0">
              <a:buNone/>
            </a:pPr>
            <a:endParaRPr lang="nb-NO" sz="2000" b="1" dirty="0"/>
          </a:p>
          <a:p>
            <a:pPr marL="0" indent="0">
              <a:buNone/>
            </a:pPr>
            <a:r>
              <a:rPr lang="nb-NO" sz="2000" b="1" dirty="0">
                <a:solidFill>
                  <a:srgbClr val="CC0000"/>
                </a:solidFill>
              </a:rPr>
              <a:t>SKAPE REFLEKSJON </a:t>
            </a:r>
          </a:p>
          <a:p>
            <a:pPr marL="0" indent="0">
              <a:buNone/>
            </a:pPr>
            <a:r>
              <a:rPr lang="nb-NO" sz="1900" dirty="0"/>
              <a:t>Av og til passer det med alkohol – og av og til passer det ikke!</a:t>
            </a:r>
          </a:p>
        </p:txBody>
      </p:sp>
      <p:pic>
        <p:nvPicPr>
          <p:cNvPr id="6" name="Bilde 5">
            <a:extLst>
              <a:ext uri="{FF2B5EF4-FFF2-40B4-BE49-F238E27FC236}">
                <a16:creationId xmlns:a16="http://schemas.microsoft.com/office/drawing/2014/main" id="{95298CC6-88F2-43AB-B03D-C72C00AC9719}"/>
              </a:ext>
            </a:extLst>
          </p:cNvPr>
          <p:cNvPicPr>
            <a:picLocks noChangeAspect="1"/>
          </p:cNvPicPr>
          <p:nvPr/>
        </p:nvPicPr>
        <p:blipFill rotWithShape="1">
          <a:blip r:embed="rId2"/>
          <a:srcRect t="3176" b="4103"/>
          <a:stretch/>
        </p:blipFill>
        <p:spPr>
          <a:xfrm>
            <a:off x="7199440" y="10"/>
            <a:ext cx="4992560" cy="6857990"/>
          </a:xfrm>
          <a:prstGeom prst="rect">
            <a:avLst/>
          </a:prstGeom>
          <a:effectLst/>
        </p:spPr>
      </p:pic>
      <p:sp>
        <p:nvSpPr>
          <p:cNvPr id="9" name="TekstSylinder 8">
            <a:extLst>
              <a:ext uri="{FF2B5EF4-FFF2-40B4-BE49-F238E27FC236}">
                <a16:creationId xmlns:a16="http://schemas.microsoft.com/office/drawing/2014/main" id="{10ECFBFF-CF34-4E4D-87AA-C95D053A6A62}"/>
              </a:ext>
            </a:extLst>
          </p:cNvPr>
          <p:cNvSpPr txBox="1"/>
          <p:nvPr/>
        </p:nvSpPr>
        <p:spPr>
          <a:xfrm>
            <a:off x="443105" y="5262722"/>
            <a:ext cx="6315930" cy="1077218"/>
          </a:xfrm>
          <a:prstGeom prst="rect">
            <a:avLst/>
          </a:prstGeom>
          <a:noFill/>
        </p:spPr>
        <p:txBody>
          <a:bodyPr wrap="square" rtlCol="0">
            <a:spAutoFit/>
          </a:bodyPr>
          <a:lstStyle/>
          <a:p>
            <a:r>
              <a:rPr lang="nb-NO" sz="1600" b="1" i="1" dirty="0">
                <a:solidFill>
                  <a:srgbClr val="004272"/>
                </a:solidFill>
              </a:rPr>
              <a:t>Alkovett </a:t>
            </a:r>
            <a:r>
              <a:rPr lang="nb-NO" sz="1600" i="1" dirty="0">
                <a:solidFill>
                  <a:srgbClr val="004272"/>
                </a:solidFill>
              </a:rPr>
              <a:t>er å tenke over om man skal drikke og når man skal stoppe.</a:t>
            </a:r>
          </a:p>
          <a:p>
            <a:r>
              <a:rPr lang="nb-NO" sz="1600" i="1" dirty="0">
                <a:solidFill>
                  <a:srgbClr val="004272"/>
                </a:solidFill>
              </a:rPr>
              <a:t>Personer med godt alkovett reflekterer over hvordan eget alkoholinntak kan påvirke uheldig, om det kan bidra til skade, risiko eller utrygghet for en selv eller dem rundt, og tar valg på bakgrunn av refleksjonen.</a:t>
            </a:r>
            <a:endParaRPr lang="nb-NO" sz="1600" i="1" dirty="0"/>
          </a:p>
        </p:txBody>
      </p:sp>
    </p:spTree>
    <p:extLst>
      <p:ext uri="{BB962C8B-B14F-4D97-AF65-F5344CB8AC3E}">
        <p14:creationId xmlns:p14="http://schemas.microsoft.com/office/powerpoint/2010/main" val="37500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utikker">
            <a:extLst>
              <a:ext uri="{FF2B5EF4-FFF2-40B4-BE49-F238E27FC236}">
                <a16:creationId xmlns:a16="http://schemas.microsoft.com/office/drawing/2014/main" id="{1995501B-C3D1-48EC-8D8A-766E5E055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423" y="4118725"/>
            <a:ext cx="2252794" cy="225279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7992940B-5A66-41B3-A79F-0637047FC2EE}"/>
              </a:ext>
            </a:extLst>
          </p:cNvPr>
          <p:cNvSpPr>
            <a:spLocks noGrp="1"/>
          </p:cNvSpPr>
          <p:nvPr>
            <p:ph type="title"/>
          </p:nvPr>
        </p:nvSpPr>
        <p:spPr/>
        <p:txBody>
          <a:bodyPr/>
          <a:lstStyle/>
          <a:p>
            <a:r>
              <a:rPr lang="nb-NO" b="1" dirty="0"/>
              <a:t>Engasjert styringsgruppe</a:t>
            </a:r>
          </a:p>
        </p:txBody>
      </p:sp>
      <p:sp>
        <p:nvSpPr>
          <p:cNvPr id="3" name="Plassholder for innhold 2">
            <a:extLst>
              <a:ext uri="{FF2B5EF4-FFF2-40B4-BE49-F238E27FC236}">
                <a16:creationId xmlns:a16="http://schemas.microsoft.com/office/drawing/2014/main" id="{298A8238-5CBA-40EA-8BE4-57962C6D9625}"/>
              </a:ext>
            </a:extLst>
          </p:cNvPr>
          <p:cNvSpPr>
            <a:spLocks noGrp="1"/>
          </p:cNvSpPr>
          <p:nvPr>
            <p:ph idx="1"/>
          </p:nvPr>
        </p:nvSpPr>
        <p:spPr>
          <a:xfrm>
            <a:off x="838200" y="1779475"/>
            <a:ext cx="10515600" cy="4351338"/>
          </a:xfrm>
        </p:spPr>
        <p:txBody>
          <a:bodyPr>
            <a:normAutofit/>
          </a:bodyPr>
          <a:lstStyle/>
          <a:p>
            <a:pPr marL="0" indent="0">
              <a:buNone/>
            </a:pPr>
            <a:r>
              <a:rPr lang="nb-NO" sz="2000" dirty="0">
                <a:solidFill>
                  <a:schemeClr val="accent1"/>
                </a:solidFill>
              </a:rPr>
              <a:t>Monica J. Bjerkreim	Oppvekstkoordinator og Av-og-til-koordinator</a:t>
            </a:r>
          </a:p>
          <a:p>
            <a:pPr marL="0" indent="0">
              <a:buNone/>
            </a:pPr>
            <a:r>
              <a:rPr lang="nb-NO" sz="2000" dirty="0"/>
              <a:t>Kåre Birkeland		Politikontakt</a:t>
            </a:r>
            <a:br>
              <a:rPr lang="nb-NO" sz="2000" dirty="0"/>
            </a:br>
            <a:r>
              <a:rPr lang="nb-NO" sz="2000" dirty="0"/>
              <a:t>Mona Bolstad		SLT arbeidsgruppe</a:t>
            </a:r>
            <a:br>
              <a:rPr lang="nb-NO" sz="2000" dirty="0"/>
            </a:br>
            <a:r>
              <a:rPr lang="nb-NO" sz="2000" dirty="0"/>
              <a:t>Marie Røyksund		Kommunalt foreldreutvalg</a:t>
            </a:r>
            <a:br>
              <a:rPr lang="nb-NO" sz="2000" dirty="0"/>
            </a:br>
            <a:r>
              <a:rPr lang="nb-NO" sz="2000" dirty="0"/>
              <a:t>Ann Elin Lima		Idrettsrådet</a:t>
            </a:r>
            <a:br>
              <a:rPr lang="nb-NO" sz="2000" dirty="0"/>
            </a:br>
            <a:r>
              <a:rPr lang="nb-NO" sz="2000" dirty="0"/>
              <a:t>Ulf Berg			Distriktssjef Vinmonopolet, Næringslivet</a:t>
            </a:r>
            <a:br>
              <a:rPr lang="nb-NO" sz="2000" dirty="0"/>
            </a:br>
            <a:r>
              <a:rPr lang="nb-NO" sz="2000" dirty="0"/>
              <a:t>Margunn Nedrebø	Politiker</a:t>
            </a:r>
            <a:br>
              <a:rPr lang="nb-NO" sz="2000" dirty="0"/>
            </a:br>
            <a:r>
              <a:rPr lang="nb-NO" sz="2000" dirty="0"/>
              <a:t>Håkon Hetland 		Politiker</a:t>
            </a:r>
            <a:br>
              <a:rPr lang="nb-NO" dirty="0"/>
            </a:br>
            <a:endParaRPr lang="nb-NO" dirty="0"/>
          </a:p>
        </p:txBody>
      </p:sp>
      <p:pic>
        <p:nvPicPr>
          <p:cNvPr id="2050" name="Picture 2">
            <a:extLst>
              <a:ext uri="{FF2B5EF4-FFF2-40B4-BE49-F238E27FC236}">
                <a16:creationId xmlns:a16="http://schemas.microsoft.com/office/drawing/2014/main" id="{8BDFDAF0-58A7-4024-AB85-2C82DAF5D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32" y="4758888"/>
            <a:ext cx="1925630" cy="10068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jesdal Idrettsråd - Home | Facebook">
            <a:extLst>
              <a:ext uri="{FF2B5EF4-FFF2-40B4-BE49-F238E27FC236}">
                <a16:creationId xmlns:a16="http://schemas.microsoft.com/office/drawing/2014/main" id="{7241EAF7-8F1E-44CB-9C04-7DEB53F7D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662" y="4445888"/>
            <a:ext cx="1925631" cy="19256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LT HANDLINGSPLAN 2017-2018">
            <a:extLst>
              <a:ext uri="{FF2B5EF4-FFF2-40B4-BE49-F238E27FC236}">
                <a16:creationId xmlns:a16="http://schemas.microsoft.com/office/drawing/2014/main" id="{D354FCB7-3087-4A43-9BE8-D91E02F49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978" y="4931911"/>
            <a:ext cx="2865244" cy="8729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shop v.5">
            <a:extLst>
              <a:ext uri="{FF2B5EF4-FFF2-40B4-BE49-F238E27FC236}">
                <a16:creationId xmlns:a16="http://schemas.microsoft.com/office/drawing/2014/main" id="{07B11B66-3951-4754-B534-EA962BA2C1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173" y="4758888"/>
            <a:ext cx="2252795" cy="110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e 7">
            <a:extLst>
              <a:ext uri="{FF2B5EF4-FFF2-40B4-BE49-F238E27FC236}">
                <a16:creationId xmlns:a16="http://schemas.microsoft.com/office/drawing/2014/main" id="{8D95CC77-230E-4F2A-867C-81731CBF2236}"/>
              </a:ext>
            </a:extLst>
          </p:cNvPr>
          <p:cNvPicPr>
            <a:picLocks noChangeAspect="1"/>
          </p:cNvPicPr>
          <p:nvPr/>
        </p:nvPicPr>
        <p:blipFill rotWithShape="1">
          <a:blip r:embed="rId2"/>
          <a:srcRect l="27092" r="31840" b="-1"/>
          <a:stretch/>
        </p:blipFill>
        <p:spPr>
          <a:xfrm>
            <a:off x="7552944" y="10"/>
            <a:ext cx="4636008" cy="6857990"/>
          </a:xfrm>
          <a:prstGeom prst="rect">
            <a:avLst/>
          </a:prstGeom>
        </p:spPr>
      </p:pic>
      <p:sp>
        <p:nvSpPr>
          <p:cNvPr id="9" name="TekstSylinder 8">
            <a:extLst>
              <a:ext uri="{FF2B5EF4-FFF2-40B4-BE49-F238E27FC236}">
                <a16:creationId xmlns:a16="http://schemas.microsoft.com/office/drawing/2014/main" id="{48B10EFA-AEB2-4CBD-A9B9-EB2421C76D3C}"/>
              </a:ext>
            </a:extLst>
          </p:cNvPr>
          <p:cNvSpPr txBox="1"/>
          <p:nvPr/>
        </p:nvSpPr>
        <p:spPr>
          <a:xfrm>
            <a:off x="443883" y="399495"/>
            <a:ext cx="7109060" cy="646331"/>
          </a:xfrm>
          <a:prstGeom prst="rect">
            <a:avLst/>
          </a:prstGeom>
          <a:noFill/>
        </p:spPr>
        <p:txBody>
          <a:bodyPr wrap="square" rtlCol="0">
            <a:spAutoFit/>
          </a:bodyPr>
          <a:lstStyle/>
          <a:p>
            <a:r>
              <a:rPr lang="nb-NO" sz="3600" b="1" dirty="0"/>
              <a:t>Spesielt fokus på barn og unge</a:t>
            </a:r>
          </a:p>
        </p:txBody>
      </p:sp>
      <p:sp>
        <p:nvSpPr>
          <p:cNvPr id="11" name="TekstSylinder 10">
            <a:extLst>
              <a:ext uri="{FF2B5EF4-FFF2-40B4-BE49-F238E27FC236}">
                <a16:creationId xmlns:a16="http://schemas.microsoft.com/office/drawing/2014/main" id="{00EB7996-FD99-4858-8E48-E0D25FF7A359}"/>
              </a:ext>
            </a:extLst>
          </p:cNvPr>
          <p:cNvSpPr txBox="1"/>
          <p:nvPr/>
        </p:nvSpPr>
        <p:spPr>
          <a:xfrm>
            <a:off x="527244" y="1461317"/>
            <a:ext cx="6725811" cy="2739211"/>
          </a:xfrm>
          <a:prstGeom prst="rect">
            <a:avLst/>
          </a:prstGeom>
          <a:noFill/>
        </p:spPr>
        <p:txBody>
          <a:bodyPr wrap="square" rtlCol="0">
            <a:spAutoFit/>
          </a:bodyPr>
          <a:lstStyle/>
          <a:p>
            <a:r>
              <a:rPr lang="nb-NO" sz="2400" dirty="0">
                <a:solidFill>
                  <a:srgbClr val="CC0000"/>
                </a:solidFill>
              </a:rPr>
              <a:t>Samvær med barn og unge</a:t>
            </a:r>
          </a:p>
          <a:p>
            <a:endParaRPr lang="nb-NO" sz="2000" dirty="0"/>
          </a:p>
          <a:p>
            <a:pPr marL="342900" indent="-342900">
              <a:buFont typeface="Arial" panose="020B0604020202020204" pitchFamily="34" charset="0"/>
              <a:buChar char="•"/>
            </a:pPr>
            <a:r>
              <a:rPr lang="nb-NO" dirty="0"/>
              <a:t>Nesten 1 av 10 barn vokser opp i et hjem der mamma eller pappa drikker for mye</a:t>
            </a:r>
          </a:p>
          <a:p>
            <a:endParaRPr lang="nb-NO" dirty="0"/>
          </a:p>
          <a:p>
            <a:pPr marL="342900" indent="-342900">
              <a:buFont typeface="Arial" panose="020B0604020202020204" pitchFamily="34" charset="0"/>
              <a:buChar char="•"/>
            </a:pPr>
            <a:r>
              <a:rPr lang="nb-NO" dirty="0"/>
              <a:t>Foreldrenes synspunkt er viktigere enn venners når ungdom velger når de debuterer med alkohol, og hvor mye de skal drikke</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endParaRPr lang="nb-NO" i="1" dirty="0"/>
          </a:p>
        </p:txBody>
      </p:sp>
      <p:sp>
        <p:nvSpPr>
          <p:cNvPr id="19" name="TekstSylinder 18">
            <a:extLst>
              <a:ext uri="{FF2B5EF4-FFF2-40B4-BE49-F238E27FC236}">
                <a16:creationId xmlns:a16="http://schemas.microsoft.com/office/drawing/2014/main" id="{1BD57E4B-A4C3-4DE8-BF78-BDFCA6C10A0B}"/>
              </a:ext>
            </a:extLst>
          </p:cNvPr>
          <p:cNvSpPr txBox="1"/>
          <p:nvPr/>
        </p:nvSpPr>
        <p:spPr>
          <a:xfrm>
            <a:off x="561778" y="3857800"/>
            <a:ext cx="6841221" cy="3200876"/>
          </a:xfrm>
          <a:prstGeom prst="rect">
            <a:avLst/>
          </a:prstGeom>
          <a:noFill/>
        </p:spPr>
        <p:txBody>
          <a:bodyPr wrap="square" rtlCol="0">
            <a:spAutoFit/>
          </a:bodyPr>
          <a:lstStyle/>
          <a:p>
            <a:r>
              <a:rPr lang="nb-NO" sz="2400" dirty="0">
                <a:solidFill>
                  <a:srgbClr val="CC0000"/>
                </a:solidFill>
              </a:rPr>
              <a:t>Idrett</a:t>
            </a:r>
          </a:p>
          <a:p>
            <a:endParaRPr lang="nb-NO" sz="2000" dirty="0"/>
          </a:p>
          <a:p>
            <a:pPr marL="285750" indent="-285750">
              <a:buFont typeface="Arial" panose="020B0604020202020204" pitchFamily="34" charset="0"/>
              <a:buChar char="•"/>
            </a:pPr>
            <a:r>
              <a:rPr lang="nb-NO" dirty="0"/>
              <a:t>Lag og foreninger er et fristed for mange barn og unge, der de kan slippe å tenke på hvordan de har det hjemme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Du kan bidra til at barn og voksne som trenger det får hjelp</a:t>
            </a:r>
          </a:p>
          <a:p>
            <a:endParaRPr lang="nb-NO" sz="1600" dirty="0">
              <a:hlinkClick r:id="rId3"/>
            </a:endParaRPr>
          </a:p>
          <a:p>
            <a:endParaRPr lang="nb-NO" sz="1600" dirty="0">
              <a:hlinkClick r:id="rId3"/>
            </a:endParaRPr>
          </a:p>
          <a:p>
            <a:r>
              <a:rPr lang="nb-NO" sz="1600" dirty="0">
                <a:hlinkClick r:id="rId3"/>
              </a:rPr>
              <a:t>https://www.youtube.com/watch?reload=9&amp;v=cPT9ptlTvHA</a:t>
            </a:r>
            <a:endParaRPr lang="nb-NO" sz="1600" dirty="0"/>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endParaRPr lang="nb-NO" i="1" dirty="0"/>
          </a:p>
        </p:txBody>
      </p:sp>
    </p:spTree>
    <p:extLst>
      <p:ext uri="{BB962C8B-B14F-4D97-AF65-F5344CB8AC3E}">
        <p14:creationId xmlns:p14="http://schemas.microsoft.com/office/powerpoint/2010/main" val="218933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2B3CAA-7CE7-4F3B-82E0-F309E2FD54B4}"/>
              </a:ext>
            </a:extLst>
          </p:cNvPr>
          <p:cNvSpPr>
            <a:spLocks noGrp="1"/>
          </p:cNvSpPr>
          <p:nvPr>
            <p:ph type="title"/>
          </p:nvPr>
        </p:nvSpPr>
        <p:spPr/>
        <p:txBody>
          <a:bodyPr/>
          <a:lstStyle/>
          <a:p>
            <a:r>
              <a:rPr lang="nb-NO" dirty="0"/>
              <a:t>Målet med dette møtet</a:t>
            </a:r>
          </a:p>
        </p:txBody>
      </p:sp>
      <p:sp>
        <p:nvSpPr>
          <p:cNvPr id="3" name="Plassholder for innhold 2">
            <a:extLst>
              <a:ext uri="{FF2B5EF4-FFF2-40B4-BE49-F238E27FC236}">
                <a16:creationId xmlns:a16="http://schemas.microsoft.com/office/drawing/2014/main" id="{67EEF782-D5B6-47D1-B767-46452B225479}"/>
              </a:ext>
            </a:extLst>
          </p:cNvPr>
          <p:cNvSpPr>
            <a:spLocks noGrp="1"/>
          </p:cNvSpPr>
          <p:nvPr>
            <p:ph idx="1"/>
          </p:nvPr>
        </p:nvSpPr>
        <p:spPr>
          <a:xfrm>
            <a:off x="615691" y="1949450"/>
            <a:ext cx="5615866" cy="4351338"/>
          </a:xfrm>
        </p:spPr>
        <p:txBody>
          <a:bodyPr>
            <a:normAutofit/>
          </a:bodyPr>
          <a:lstStyle/>
          <a:p>
            <a:pPr marL="514350" indent="-514350">
              <a:buFont typeface="+mj-lt"/>
              <a:buAutoNum type="arabicPeriod"/>
            </a:pPr>
            <a:r>
              <a:rPr lang="nb-NO" sz="2000" dirty="0">
                <a:latin typeface="Calibri" panose="020F0502020204030204" pitchFamily="34" charset="0"/>
                <a:ea typeface="Calibri" panose="020F0502020204030204" pitchFamily="34" charset="0"/>
                <a:cs typeface="Times New Roman" panose="02020603050405020304" pitchFamily="18" charset="0"/>
              </a:rPr>
              <a:t>Gode måter å nå ut til foreldre og skape bevissthet om alkovett – bryte tabu og skape refleksjon? </a:t>
            </a:r>
          </a:p>
          <a:p>
            <a:pPr marL="514350" indent="-514350">
              <a:buFont typeface="+mj-lt"/>
              <a:buAutoNum type="arabicPeriod"/>
            </a:pP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nb-NO" sz="2000" dirty="0">
                <a:latin typeface="Calibri" panose="020F0502020204030204" pitchFamily="34" charset="0"/>
                <a:ea typeface="Calibri" panose="020F0502020204030204" pitchFamily="34" charset="0"/>
                <a:cs typeface="Times New Roman" panose="02020603050405020304" pitchFamily="18" charset="0"/>
              </a:rPr>
              <a:t>Hvordan kan vi bidra til at ungdom og foreldre snakker mer sammen om alkohol?</a:t>
            </a:r>
            <a:endParaRPr lang="nb-NO" sz="2000" dirty="0"/>
          </a:p>
        </p:txBody>
      </p:sp>
      <p:pic>
        <p:nvPicPr>
          <p:cNvPr id="5" name="Bilde 4">
            <a:extLst>
              <a:ext uri="{FF2B5EF4-FFF2-40B4-BE49-F238E27FC236}">
                <a16:creationId xmlns:a16="http://schemas.microsoft.com/office/drawing/2014/main" id="{02903E88-EE34-4A96-9867-4143BC111C25}"/>
              </a:ext>
            </a:extLst>
          </p:cNvPr>
          <p:cNvPicPr>
            <a:picLocks noChangeAspect="1"/>
          </p:cNvPicPr>
          <p:nvPr/>
        </p:nvPicPr>
        <p:blipFill>
          <a:blip r:embed="rId2"/>
          <a:stretch>
            <a:fillRect/>
          </a:stretch>
        </p:blipFill>
        <p:spPr>
          <a:xfrm>
            <a:off x="6798643" y="1187934"/>
            <a:ext cx="5393357" cy="5304941"/>
          </a:xfrm>
          <a:prstGeom prst="rect">
            <a:avLst/>
          </a:prstGeom>
        </p:spPr>
      </p:pic>
      <p:sp>
        <p:nvSpPr>
          <p:cNvPr id="7" name="TekstSylinder 6">
            <a:extLst>
              <a:ext uri="{FF2B5EF4-FFF2-40B4-BE49-F238E27FC236}">
                <a16:creationId xmlns:a16="http://schemas.microsoft.com/office/drawing/2014/main" id="{FFD63C24-B1CD-4686-8D42-0308D7D0DEA3}"/>
              </a:ext>
            </a:extLst>
          </p:cNvPr>
          <p:cNvSpPr txBox="1"/>
          <p:nvPr/>
        </p:nvSpPr>
        <p:spPr>
          <a:xfrm>
            <a:off x="1548044" y="4376692"/>
            <a:ext cx="3311371" cy="584775"/>
          </a:xfrm>
          <a:prstGeom prst="rect">
            <a:avLst/>
          </a:prstGeom>
          <a:noFill/>
        </p:spPr>
        <p:txBody>
          <a:bodyPr wrap="square" rtlCol="0">
            <a:spAutoFit/>
          </a:bodyPr>
          <a:lstStyle/>
          <a:p>
            <a:r>
              <a:rPr lang="nb-NO" sz="3200" dirty="0"/>
              <a:t>TIPS OG FORSLAG </a:t>
            </a:r>
          </a:p>
        </p:txBody>
      </p:sp>
    </p:spTree>
    <p:extLst>
      <p:ext uri="{BB962C8B-B14F-4D97-AF65-F5344CB8AC3E}">
        <p14:creationId xmlns:p14="http://schemas.microsoft.com/office/powerpoint/2010/main" val="26608651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385</Words>
  <Application>Microsoft Office PowerPoint</Application>
  <PresentationFormat>Widescreen</PresentationFormat>
  <Paragraphs>48</Paragraphs>
  <Slides>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Calibri Light</vt:lpstr>
      <vt:lpstr>Office-tema</vt:lpstr>
      <vt:lpstr>Informasjon om Av-og-til arbeidet i Gjesdal kommune</vt:lpstr>
      <vt:lpstr>PowerPoint-presentasjon</vt:lpstr>
      <vt:lpstr>Gjesdal er en Av-og-til kommune</vt:lpstr>
      <vt:lpstr>Engasjert styringsgruppe</vt:lpstr>
      <vt:lpstr>PowerPoint-presentasjon</vt:lpstr>
      <vt:lpstr>Målet med dette møtet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Informasjon om Av-og-til arbeidet i Gjesdal kommune</dc:title>
  <dc:creator>Marie Røyksund</dc:creator>
  <cp:lastModifiedBy>Hege Elisabeth Kvam</cp:lastModifiedBy>
  <cp:revision>8</cp:revision>
  <dcterms:created xsi:type="dcterms:W3CDTF">2021-02-24T16:48:03Z</dcterms:created>
  <dcterms:modified xsi:type="dcterms:W3CDTF">2021-03-12T12:34:00Z</dcterms:modified>
</cp:coreProperties>
</file>